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57" r:id="rId3"/>
    <p:sldId id="270" r:id="rId4"/>
    <p:sldId id="271" r:id="rId5"/>
    <p:sldId id="272" r:id="rId6"/>
    <p:sldId id="273" r:id="rId7"/>
    <p:sldId id="278" r:id="rId8"/>
    <p:sldId id="277" r:id="rId9"/>
    <p:sldId id="276" r:id="rId10"/>
    <p:sldId id="280" r:id="rId11"/>
    <p:sldId id="281" r:id="rId12"/>
    <p:sldId id="275" r:id="rId13"/>
    <p:sldId id="259" r:id="rId14"/>
    <p:sldId id="279" r:id="rId15"/>
  </p:sldIdLst>
  <p:sldSz cx="9144000" cy="6858000" type="screen4x3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13B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B7B98C-0C39-4129-81E7-5E36738E7649}" type="datetimeFigureOut">
              <a:rPr lang="ru-RU" smtClean="0"/>
              <a:t>25.11.2015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48FF46-3F5D-4873-BBED-044DE59329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27949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150CA3-B452-4EEF-A993-FB87A0AA0B7D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0E4F81-2763-4B7A-9532-6B0F1CEAB5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65151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24745"/>
            <a:ext cx="7772400" cy="2475706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b="1" dirty="0" smtClean="0"/>
              <a:t>Электронная </a:t>
            </a:r>
            <a:r>
              <a:rPr lang="ru-RU" b="1" dirty="0"/>
              <a:t>информационно-образовательная среда университета: проблемы и перспективы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/>
              <a:t>Иванов В.К.</a:t>
            </a:r>
          </a:p>
          <a:p>
            <a:r>
              <a:rPr lang="ru-RU" dirty="0" smtClean="0"/>
              <a:t>Заседание Ученого совета ТвГТУ 25.11.2015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pPr>
              <a:lnSpc>
                <a:spcPct val="70000"/>
              </a:lnSpc>
            </a:pPr>
            <a:r>
              <a:rPr lang="ru-RU" b="1" dirty="0" smtClean="0"/>
              <a:t>Проблемы внедрения ЭИОС 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4608512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120000"/>
              <a:buNone/>
            </a:pPr>
            <a:r>
              <a:rPr lang="ru-RU" b="1" dirty="0" smtClean="0"/>
              <a:t>Текущие</a:t>
            </a:r>
            <a:endParaRPr lang="en-US" b="1" dirty="0" smtClean="0"/>
          </a:p>
          <a:p>
            <a:pPr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120000"/>
            </a:pPr>
            <a:r>
              <a:rPr lang="ru-RU" dirty="0" smtClean="0"/>
              <a:t>Неясность </a:t>
            </a:r>
            <a:r>
              <a:rPr lang="ru-RU" dirty="0"/>
              <a:t>выгод и преимуществ использования ЭО и ДОТ в повседневной работе преподавателей и руководителей (организаторов) учебного процесса.</a:t>
            </a:r>
          </a:p>
          <a:p>
            <a:pPr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120000"/>
            </a:pPr>
            <a:r>
              <a:rPr lang="ru-RU" dirty="0" smtClean="0"/>
              <a:t>Организация </a:t>
            </a:r>
            <a:r>
              <a:rPr lang="ru-RU" dirty="0"/>
              <a:t>курсов повышения квалификации по методам и технологиям применения ЭО и ДОТ.</a:t>
            </a:r>
          </a:p>
          <a:p>
            <a:pPr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120000"/>
            </a:pPr>
            <a:r>
              <a:rPr lang="ru-RU" dirty="0" smtClean="0"/>
              <a:t>Разработка </a:t>
            </a:r>
            <a:r>
              <a:rPr lang="ru-RU" dirty="0"/>
              <a:t>стратегии ТвГТУ в области электронного </a:t>
            </a:r>
            <a:r>
              <a:rPr lang="ru-RU" dirty="0" smtClean="0"/>
              <a:t>обучения</a:t>
            </a:r>
            <a:endParaRPr lang="ru-RU" dirty="0"/>
          </a:p>
          <a:p>
            <a:pPr marL="0" indent="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120000"/>
              <a:buNone/>
            </a:pPr>
            <a:r>
              <a:rPr lang="ru-RU" b="1" dirty="0" smtClean="0"/>
              <a:t>Потенциальные</a:t>
            </a:r>
          </a:p>
          <a:p>
            <a:pPr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120000"/>
            </a:pPr>
            <a:r>
              <a:rPr lang="ru-RU" sz="3100" dirty="0"/>
              <a:t>Автономность существующих </a:t>
            </a:r>
            <a:r>
              <a:rPr lang="ru-RU" sz="3100" dirty="0" smtClean="0"/>
              <a:t>технологий(</a:t>
            </a:r>
            <a:r>
              <a:rPr lang="ru-RU" sz="3100" dirty="0" err="1" smtClean="0"/>
              <a:t>web</a:t>
            </a:r>
            <a:r>
              <a:rPr lang="ru-RU" sz="3100" dirty="0" smtClean="0"/>
              <a:t>-ресурсы</a:t>
            </a:r>
            <a:r>
              <a:rPr lang="ru-RU" sz="3100" dirty="0"/>
              <a:t>, хранилища документов, модульно-рейтинговая система, </a:t>
            </a:r>
            <a:r>
              <a:rPr lang="ru-RU" sz="3100" dirty="0" err="1" smtClean="0"/>
              <a:t>антиплагиат</a:t>
            </a:r>
            <a:r>
              <a:rPr lang="ru-RU" sz="3100" dirty="0" smtClean="0"/>
              <a:t> и т.п.)</a:t>
            </a:r>
            <a:endParaRPr lang="ru-RU" sz="3100" dirty="0"/>
          </a:p>
          <a:p>
            <a:pPr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120000"/>
            </a:pPr>
            <a:r>
              <a:rPr lang="ru-RU" dirty="0" smtClean="0"/>
              <a:t>Внедрение </a:t>
            </a:r>
            <a:r>
              <a:rPr lang="ru-RU" dirty="0"/>
              <a:t>единой платформы для </a:t>
            </a:r>
            <a:r>
              <a:rPr lang="ru-RU" dirty="0" smtClean="0"/>
              <a:t>компонентов </a:t>
            </a:r>
            <a:r>
              <a:rPr lang="ru-RU" dirty="0"/>
              <a:t>ЭИОС - технологической основы информационно-аналитической системы университета.</a:t>
            </a:r>
          </a:p>
          <a:p>
            <a:pPr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120000"/>
            </a:pPr>
            <a:r>
              <a:rPr lang="ru-RU" dirty="0" smtClean="0"/>
              <a:t>Согласованное </a:t>
            </a:r>
            <a:r>
              <a:rPr lang="ru-RU" dirty="0"/>
              <a:t>выполнение плана мероприятий ответственными подразделениями ТвГТУ.</a:t>
            </a:r>
          </a:p>
        </p:txBody>
      </p:sp>
    </p:spTree>
    <p:extLst>
      <p:ext uri="{BB962C8B-B14F-4D97-AF65-F5344CB8AC3E}">
        <p14:creationId xmlns:p14="http://schemas.microsoft.com/office/powerpoint/2010/main" val="22015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778098"/>
          </a:xfrm>
        </p:spPr>
        <p:txBody>
          <a:bodyPr>
            <a:noAutofit/>
          </a:bodyPr>
          <a:lstStyle/>
          <a:p>
            <a:pPr>
              <a:lnSpc>
                <a:spcPct val="70000"/>
              </a:lnSpc>
            </a:pPr>
            <a:r>
              <a:rPr lang="ru-RU" sz="3600" b="1" dirty="0"/>
              <a:t>Преимущества</a:t>
            </a:r>
            <a:r>
              <a:rPr lang="en-US" sz="3600" b="1" dirty="0"/>
              <a:t> </a:t>
            </a:r>
            <a:r>
              <a:rPr lang="ru-RU" sz="3600" b="1" dirty="0"/>
              <a:t>единой </a:t>
            </a:r>
            <a:r>
              <a:rPr lang="ru-RU" sz="3600" b="1" dirty="0" smtClean="0"/>
              <a:t>платформы ЭИОС </a:t>
            </a:r>
            <a:r>
              <a:rPr lang="ru-RU" sz="3200" dirty="0" smtClean="0"/>
              <a:t>(на примере рабочих программ дисциплин</a:t>
            </a:r>
            <a:r>
              <a:rPr lang="en-US" sz="3200" dirty="0" smtClean="0"/>
              <a:t> </a:t>
            </a:r>
            <a:r>
              <a:rPr lang="ru-RU" sz="3200" dirty="0" smtClean="0"/>
              <a:t>)</a:t>
            </a:r>
            <a:endParaRPr lang="ru-RU" sz="3200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9673" y="1340768"/>
            <a:ext cx="5040000" cy="2373351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9673" y="4192390"/>
            <a:ext cx="5040000" cy="2332954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95537" y="1340768"/>
            <a:ext cx="1944216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80000"/>
              </a:lnSpc>
              <a:spcAft>
                <a:spcPts val="1200"/>
              </a:spcAft>
              <a:buSzPct val="120000"/>
            </a:pPr>
            <a:r>
              <a:rPr lang="ru-RU" sz="3200" dirty="0" smtClean="0"/>
              <a:t>Сейчас</a:t>
            </a:r>
            <a:endParaRPr lang="ru-RU" sz="3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4208165"/>
            <a:ext cx="2339752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80000"/>
              </a:lnSpc>
              <a:spcAft>
                <a:spcPts val="1200"/>
              </a:spcAft>
              <a:buSzPct val="120000"/>
            </a:pPr>
            <a:r>
              <a:rPr lang="ru-RU" sz="3200" dirty="0" smtClean="0"/>
              <a:t>В будущем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34566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pPr lvl="0">
              <a:lnSpc>
                <a:spcPct val="70000"/>
              </a:lnSpc>
            </a:pPr>
            <a:r>
              <a:rPr lang="ru-RU" sz="3600" b="1" dirty="0" smtClean="0"/>
              <a:t>План мероприятий на 2016 г. </a:t>
            </a:r>
            <a:br>
              <a:rPr lang="ru-RU" sz="3600" b="1" dirty="0" smtClean="0"/>
            </a:br>
            <a:r>
              <a:rPr lang="ru-RU" sz="3600" b="1" dirty="0" smtClean="0"/>
              <a:t>(</a:t>
            </a:r>
            <a:r>
              <a:rPr lang="ru-RU" sz="3600" b="1" dirty="0"/>
              <a:t>кроме </a:t>
            </a:r>
            <a:r>
              <a:rPr lang="ru-RU" sz="3600" b="1" dirty="0" smtClean="0"/>
              <a:t>регулярных мероприятий)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96752"/>
            <a:ext cx="8424936" cy="5400600"/>
          </a:xfrm>
        </p:spPr>
        <p:txBody>
          <a:bodyPr>
            <a:noAutofit/>
          </a:bodyPr>
          <a:lstStyle/>
          <a:p>
            <a:pPr marL="895350" lvl="0" indent="-631825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000" b="1" dirty="0" smtClean="0"/>
              <a:t>2.2.2. </a:t>
            </a:r>
            <a:r>
              <a:rPr lang="ru-RU" sz="2000" dirty="0"/>
              <a:t>Обеспечить возможность просмотра работ каждого обучающегося по отдельным дисциплинам, включая рецензии и оценки работ.</a:t>
            </a:r>
          </a:p>
          <a:p>
            <a:pPr marL="895350" lvl="0" indent="-631825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000" b="1" dirty="0" smtClean="0"/>
              <a:t>2.3.1. </a:t>
            </a:r>
            <a:r>
              <a:rPr lang="ru-RU" sz="2000" dirty="0"/>
              <a:t>Разработать нормативный документ, определяющий функционирование системы единой аутентификации пользователей ЭИОС</a:t>
            </a:r>
            <a:r>
              <a:rPr lang="ru-RU" sz="2000" dirty="0" smtClean="0"/>
              <a:t>.</a:t>
            </a:r>
            <a:r>
              <a:rPr lang="en-US" sz="2000" dirty="0"/>
              <a:t> </a:t>
            </a:r>
            <a:endParaRPr lang="ru-RU" sz="2000" dirty="0">
              <a:solidFill>
                <a:srgbClr val="FF0000"/>
              </a:solidFill>
            </a:endParaRPr>
          </a:p>
          <a:p>
            <a:pPr marL="263525" lvl="0" indent="0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000" b="1" dirty="0" smtClean="0"/>
              <a:t>2.4.3. </a:t>
            </a:r>
            <a:r>
              <a:rPr lang="ru-RU" sz="2000" dirty="0"/>
              <a:t>Обеспечить интеграцию ЭИОС с системой видеоконференций.</a:t>
            </a:r>
          </a:p>
          <a:p>
            <a:pPr marL="895350" lvl="0" indent="-631825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000" b="1" dirty="0" smtClean="0"/>
              <a:t>3.1.1. </a:t>
            </a:r>
            <a:r>
              <a:rPr lang="ru-RU" sz="2000" dirty="0"/>
              <a:t>Разработать нормативный документ, определяющий требования к уровню подготовки преподавателей, применяющих электронное обучение.</a:t>
            </a:r>
          </a:p>
          <a:p>
            <a:pPr marL="895350" lvl="0" indent="-631825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000" b="1" dirty="0" smtClean="0"/>
              <a:t>3.1.5. </a:t>
            </a:r>
            <a:r>
              <a:rPr lang="ru-RU" sz="2000" dirty="0"/>
              <a:t>Ввести в действие университетскую службу онлайн поддержки сотрудников по вопросам использования ЭИОС. </a:t>
            </a:r>
          </a:p>
          <a:p>
            <a:pPr marL="895350" lvl="0" indent="-631825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000" b="1" dirty="0" smtClean="0"/>
              <a:t>3.2.2. </a:t>
            </a:r>
            <a:r>
              <a:rPr lang="ru-RU" sz="2000" dirty="0"/>
              <a:t>Разработать учебно-методическое пособие для студентов по работе с сервисами ЭИОС и обеспечить его постоянную актуализацию.</a:t>
            </a:r>
          </a:p>
          <a:p>
            <a:pPr marL="895350" lvl="0" indent="-631825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000" b="1" dirty="0" smtClean="0"/>
              <a:t>3.3.1. </a:t>
            </a:r>
            <a:r>
              <a:rPr lang="ru-RU" sz="2000" dirty="0"/>
              <a:t>Разработать перечень мероприятий по технической поддержке ЭО и ДОТ на основе мониторинга их функционирования</a:t>
            </a:r>
          </a:p>
          <a:p>
            <a:pPr marL="895350" lvl="0" indent="-631825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000" b="1" dirty="0" smtClean="0"/>
              <a:t>3.3.6. </a:t>
            </a:r>
            <a:r>
              <a:rPr lang="ru-RU" sz="2000" dirty="0"/>
              <a:t>Обеспечить сбор и аналитическую обработку данных по установленной системе показателей активности работы обучающихся и преподавателей в ЭИОС.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4923" y="1545177"/>
            <a:ext cx="648072" cy="769441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wrap="square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</a:rPr>
              <a:t>✔</a:t>
            </a:r>
            <a:endParaRPr lang="ru-RU" sz="4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2708920"/>
            <a:ext cx="648072" cy="769441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wrap="square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</a:rPr>
              <a:t>✔</a:t>
            </a:r>
            <a:endParaRPr lang="ru-RU" sz="4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3501008"/>
            <a:ext cx="648072" cy="769441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wrap="square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</a:rPr>
              <a:t>✔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3279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96752"/>
            <a:ext cx="6645921" cy="5328592"/>
          </a:xfrm>
          <a:prstGeom prst="rect">
            <a:avLst/>
          </a:prstGeom>
          <a:noFill/>
          <a:ln w="1587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648072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sz="3600" b="1" dirty="0" smtClean="0"/>
              <a:t>Работы, выполняемые в ЦНОЭР</a:t>
            </a:r>
            <a:endParaRPr lang="ru-RU" sz="3600" b="1" dirty="0"/>
          </a:p>
        </p:txBody>
      </p:sp>
      <p:sp useBgFill="1">
        <p:nvSpPr>
          <p:cNvPr id="10" name="Прямоугольная выноска 9"/>
          <p:cNvSpPr/>
          <p:nvPr/>
        </p:nvSpPr>
        <p:spPr>
          <a:xfrm>
            <a:off x="4644008" y="3573016"/>
            <a:ext cx="4320480" cy="2376264"/>
          </a:xfrm>
          <a:prstGeom prst="wedgeRectCallout">
            <a:avLst>
              <a:gd name="adj1" fmla="val -91063"/>
              <a:gd name="adj2" fmla="val 4845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645024"/>
            <a:ext cx="4176464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pPr>
              <a:lnSpc>
                <a:spcPct val="70000"/>
              </a:lnSpc>
            </a:pPr>
            <a:r>
              <a:rPr lang="ru-RU" sz="3600" b="1" dirty="0"/>
              <a:t>Проект решения </a:t>
            </a:r>
            <a:r>
              <a:rPr lang="ru-RU" sz="3600" b="1" dirty="0" smtClean="0"/>
              <a:t>Ученого совета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5400600"/>
          </a:xfrm>
        </p:spPr>
        <p:txBody>
          <a:bodyPr>
            <a:noAutofit/>
          </a:bodyPr>
          <a:lstStyle/>
          <a:p>
            <a:pPr marL="536575" lvl="0" indent="-27305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ru-RU" sz="2000" dirty="0"/>
              <a:t>Считать работу по внедрению ЭИОС ТвГТУ в 2015 г. удовлетворительной.</a:t>
            </a:r>
          </a:p>
          <a:p>
            <a:pPr marL="536575" lvl="0" indent="-27305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ru-RU" sz="2000" dirty="0" smtClean="0"/>
              <a:t>Разработать модульную программу ДПО для НПР, осуществляющих образовательный процесс с использованием ЭО и ДОТ. Предусмотреть необходимое количество часов для освоения ОП. </a:t>
            </a:r>
            <a:r>
              <a:rPr lang="ru-RU" sz="2000" dirty="0"/>
              <a:t>Обеспечить начало проведения </a:t>
            </a:r>
            <a:r>
              <a:rPr lang="ru-RU" sz="2000" dirty="0" smtClean="0"/>
              <a:t>занятий не </a:t>
            </a:r>
            <a:r>
              <a:rPr lang="ru-RU" sz="2000" dirty="0"/>
              <a:t>позже 10 октября (осенний семестр) и не позже 10 марта (весенний семестр).</a:t>
            </a:r>
            <a:endParaRPr lang="ru-RU" sz="2000" dirty="0"/>
          </a:p>
          <a:p>
            <a:pPr marL="536575" lvl="2" indent="-27305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ru-RU" sz="2000" i="1" dirty="0" smtClean="0"/>
              <a:t>	Ответственный</a:t>
            </a:r>
            <a:r>
              <a:rPr lang="ru-RU" sz="2000" i="1" dirty="0"/>
              <a:t>: Рассадин С.В</a:t>
            </a:r>
            <a:r>
              <a:rPr lang="ru-RU" sz="2000" i="1" dirty="0" smtClean="0"/>
              <a:t>., Иванов В.К. </a:t>
            </a:r>
            <a:r>
              <a:rPr lang="ru-RU" sz="2000" i="1" dirty="0"/>
              <a:t>Срок исполнения - март 2016 г.</a:t>
            </a:r>
          </a:p>
          <a:p>
            <a:pPr marL="536575" lvl="0" indent="-27305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ru-RU" sz="2000" dirty="0"/>
              <a:t>Учесть необходимость внедрения единой платформы для всех компонентов ЭИОС при разработке стратегии ТвГТУ в области электронного обучения. </a:t>
            </a:r>
          </a:p>
          <a:p>
            <a:pPr marL="536575" lvl="2" indent="-27305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ru-RU" sz="2000" i="1" dirty="0" smtClean="0"/>
              <a:t>	Ответственный</a:t>
            </a:r>
            <a:r>
              <a:rPr lang="ru-RU" sz="2000" i="1" dirty="0"/>
              <a:t>: Иванов В.К. Срок исполнения - март 2016 г.</a:t>
            </a:r>
          </a:p>
          <a:p>
            <a:pPr marL="536575" lvl="0" indent="-27305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ru-RU" sz="2000" dirty="0"/>
              <a:t>Продолжить осуществлять методическую помощь преподавателям в использовании общеуниверситетских компонентов для организации электронного обучения и применения дистанционных образовательных технологий. </a:t>
            </a:r>
          </a:p>
          <a:p>
            <a:pPr marL="536575" lvl="2" indent="-27305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ru-RU" sz="2000" i="1" dirty="0" smtClean="0"/>
              <a:t>	Ответственный</a:t>
            </a:r>
            <a:r>
              <a:rPr lang="ru-RU" sz="2000" i="1" dirty="0"/>
              <a:t>: Иванов В.К. Срок исполнения - 2015-2017 гг</a:t>
            </a:r>
            <a:r>
              <a:rPr lang="ru-RU" sz="2000" i="1" dirty="0" smtClean="0"/>
              <a:t>.</a:t>
            </a:r>
            <a:endParaRPr lang="ru-RU" sz="2000" i="1" dirty="0"/>
          </a:p>
        </p:txBody>
      </p:sp>
    </p:spTree>
    <p:extLst>
      <p:ext uri="{BB962C8B-B14F-4D97-AF65-F5344CB8AC3E}">
        <p14:creationId xmlns:p14="http://schemas.microsoft.com/office/powerpoint/2010/main" val="3022779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/>
          </a:bodyPr>
          <a:lstStyle/>
          <a:p>
            <a:pPr>
              <a:lnSpc>
                <a:spcPct val="70000"/>
              </a:lnSpc>
            </a:pPr>
            <a:r>
              <a:rPr lang="ru-RU" b="1" dirty="0" smtClean="0"/>
              <a:t>Электронная информационно-образовательная среда </a:t>
            </a:r>
            <a:r>
              <a:rPr lang="ru-RU" b="1" dirty="0"/>
              <a:t>(ЭИОС)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608512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120000"/>
            </a:pPr>
            <a:r>
              <a:rPr lang="ru-RU" dirty="0"/>
              <a:t>ЭИОС - это совокупность электронных информационных и образовательных ресурсов, информационных и телекоммуникационных технологий и средств, обеспечивающих освоение обучающимися образовательных </a:t>
            </a:r>
            <a:r>
              <a:rPr lang="ru-RU" dirty="0" smtClean="0"/>
              <a:t>программ</a:t>
            </a:r>
            <a:r>
              <a:rPr lang="en-US" dirty="0" smtClean="0"/>
              <a:t> (</a:t>
            </a:r>
            <a:r>
              <a:rPr lang="ru-RU" dirty="0" smtClean="0"/>
              <a:t>приказ </a:t>
            </a:r>
            <a:r>
              <a:rPr lang="ru-RU" smtClean="0"/>
              <a:t>Минобрнауки</a:t>
            </a:r>
            <a:r>
              <a:rPr lang="ru-RU" dirty="0" smtClean="0"/>
              <a:t> </a:t>
            </a:r>
            <a:r>
              <a:rPr lang="ru-RU" dirty="0"/>
              <a:t>РФ от 09.01.2014 г. № </a:t>
            </a:r>
            <a:r>
              <a:rPr lang="ru-RU" dirty="0" smtClean="0"/>
              <a:t>2</a:t>
            </a:r>
            <a:r>
              <a:rPr lang="en-US" dirty="0" smtClean="0"/>
              <a:t>)</a:t>
            </a:r>
            <a:r>
              <a:rPr lang="ru-RU" dirty="0" smtClean="0"/>
              <a:t> </a:t>
            </a:r>
            <a:endParaRPr lang="ru-RU" dirty="0"/>
          </a:p>
          <a:p>
            <a:pPr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120000"/>
            </a:pPr>
            <a:r>
              <a:rPr lang="ru-RU" dirty="0" smtClean="0"/>
              <a:t>Подпрограмма </a:t>
            </a:r>
            <a:r>
              <a:rPr lang="ru-RU" dirty="0"/>
              <a:t>"Электронная информационно-образовательная среда ТвГТУ" университетской целевой программы "Учебная деятельность ТвГТУ: нормативное, организационное и методическое обеспечение на 2015-2018 годы" (принята в феврале 2015 г</a:t>
            </a:r>
            <a:r>
              <a:rPr lang="ru-RU" dirty="0" smtClean="0"/>
              <a:t>.)</a:t>
            </a:r>
            <a:endParaRPr lang="ru-RU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706090"/>
          </a:xfrm>
        </p:spPr>
        <p:txBody>
          <a:bodyPr>
            <a:noAutofit/>
          </a:bodyPr>
          <a:lstStyle/>
          <a:p>
            <a:pPr>
              <a:lnSpc>
                <a:spcPct val="70000"/>
              </a:lnSpc>
            </a:pPr>
            <a:r>
              <a:rPr lang="ru-RU" sz="3600" b="1" dirty="0" smtClean="0"/>
              <a:t>Использование </a:t>
            </a:r>
            <a:r>
              <a:rPr lang="ru-RU" sz="3600" b="1" dirty="0"/>
              <a:t>ЭИОС в учебном процессе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124744"/>
            <a:ext cx="8553115" cy="720080"/>
          </a:xfrm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120000"/>
              <a:buNone/>
            </a:pPr>
            <a:r>
              <a:rPr lang="ru-RU" sz="2400" dirty="0" smtClean="0"/>
              <a:t>Предусмотрено </a:t>
            </a:r>
            <a:r>
              <a:rPr lang="ru-RU" sz="2400" dirty="0"/>
              <a:t>ФГОС ВО по </a:t>
            </a:r>
            <a:r>
              <a:rPr lang="ru-RU" sz="2400" b="1" dirty="0"/>
              <a:t>всем </a:t>
            </a:r>
            <a:r>
              <a:rPr lang="ru-RU" sz="2400" dirty="0"/>
              <a:t>направлениям подготовки бакалавриата, </a:t>
            </a:r>
            <a:r>
              <a:rPr lang="ru-RU" sz="2400" dirty="0" err="1"/>
              <a:t>специалитета</a:t>
            </a:r>
            <a:r>
              <a:rPr lang="ru-RU" sz="2400" dirty="0"/>
              <a:t>, магистратуры и </a:t>
            </a:r>
            <a:r>
              <a:rPr lang="ru-RU" sz="2400" dirty="0" smtClean="0"/>
              <a:t>аспирантуры</a:t>
            </a:r>
            <a:endParaRPr lang="ru-RU" sz="2400" b="1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7324631" y="4681123"/>
            <a:ext cx="1685188" cy="19882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ru-RU" sz="1600" b="1" dirty="0"/>
              <a:t>Приказ </a:t>
            </a:r>
            <a:r>
              <a:rPr lang="ru-RU" sz="1600" b="1" dirty="0" smtClean="0"/>
              <a:t>МОН РФ </a:t>
            </a:r>
            <a:r>
              <a:rPr lang="ru-RU" sz="1600" b="1" dirty="0"/>
              <a:t>от 12.03.2015 </a:t>
            </a:r>
            <a:r>
              <a:rPr lang="ru-RU" sz="1600" b="1" dirty="0" smtClean="0"/>
              <a:t>№ 201 "Об </a:t>
            </a:r>
            <a:r>
              <a:rPr lang="ru-RU" sz="1600" b="1" dirty="0"/>
              <a:t>утверждении </a:t>
            </a:r>
            <a:r>
              <a:rPr lang="ru-RU" sz="1600" b="1" dirty="0" smtClean="0"/>
              <a:t>ФГОС ВО по направлению подготовки 08.03.01 Строительство </a:t>
            </a:r>
            <a:r>
              <a:rPr lang="ru-RU" sz="1600" b="1" dirty="0"/>
              <a:t>(</a:t>
            </a:r>
            <a:r>
              <a:rPr lang="ru-RU" sz="1600" b="1" dirty="0" smtClean="0"/>
              <a:t>уровень бакалавриата)</a:t>
            </a:r>
            <a:endParaRPr lang="ru-RU" sz="16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060848"/>
            <a:ext cx="7073111" cy="4556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вал 4"/>
          <p:cNvSpPr/>
          <p:nvPr/>
        </p:nvSpPr>
        <p:spPr>
          <a:xfrm>
            <a:off x="467544" y="2420888"/>
            <a:ext cx="5328592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51519" y="4350144"/>
            <a:ext cx="7073111" cy="20311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693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Autofit/>
          </a:bodyPr>
          <a:lstStyle/>
          <a:p>
            <a:pPr>
              <a:lnSpc>
                <a:spcPct val="70000"/>
              </a:lnSpc>
            </a:pPr>
            <a:r>
              <a:rPr lang="ru-RU" sz="3600" b="1" dirty="0" smtClean="0"/>
              <a:t>Результаты </a:t>
            </a:r>
            <a:r>
              <a:rPr lang="ru-RU" sz="3600" b="1" dirty="0"/>
              <a:t>выполнения мероприятий подпрограммы "ЭИОС ТвГТУ" в 2015 г</a:t>
            </a:r>
            <a:r>
              <a:rPr lang="ru-RU" sz="3600" b="1" dirty="0" smtClean="0"/>
              <a:t>.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484784"/>
            <a:ext cx="8712968" cy="4968552"/>
          </a:xfrm>
        </p:spPr>
        <p:txBody>
          <a:bodyPr>
            <a:noAutofit/>
          </a:bodyPr>
          <a:lstStyle/>
          <a:p>
            <a:pPr marL="0" indent="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120000"/>
              <a:buNone/>
            </a:pPr>
            <a:r>
              <a:rPr lang="ru-RU" sz="2000" b="1" dirty="0" smtClean="0"/>
              <a:t>2.1. </a:t>
            </a:r>
            <a:r>
              <a:rPr lang="ru-RU" sz="2000" b="1" dirty="0"/>
              <a:t>Информационное и методическое обеспечение электронной информационно-образовательной среды</a:t>
            </a:r>
          </a:p>
          <a:p>
            <a:pPr marL="0" indent="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120000"/>
              <a:buNone/>
            </a:pPr>
            <a:r>
              <a:rPr lang="ru-RU" sz="2000" dirty="0" smtClean="0"/>
              <a:t>2.1.2. </a:t>
            </a:r>
            <a:r>
              <a:rPr lang="ru-RU" sz="2000" dirty="0"/>
              <a:t>Разработать стандарт организации, определяющий единые требования к оформлению электронных образовательных ресурсов.</a:t>
            </a:r>
          </a:p>
          <a:p>
            <a:pPr marL="0" indent="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120000"/>
              <a:buNone/>
            </a:pPr>
            <a:r>
              <a:rPr lang="ru-RU" sz="2000" b="1" i="1" dirty="0"/>
              <a:t>Разработана новая редакция стандарта организации СТО СМК 02.106−2013 "Учебно-методический комплекс дисциплины. Общие требования".</a:t>
            </a:r>
          </a:p>
          <a:p>
            <a:pPr marL="0" indent="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120000"/>
              <a:buNone/>
            </a:pPr>
            <a:r>
              <a:rPr lang="ru-RU" sz="2000" dirty="0" smtClean="0"/>
              <a:t>2.1.6. </a:t>
            </a:r>
            <a:r>
              <a:rPr lang="ru-RU" sz="2000" dirty="0"/>
              <a:t>Подготовить краткий обзор общеуниверситетских компонентов ЭИОС. Организовать размещение обзора на </a:t>
            </a:r>
            <a:r>
              <a:rPr lang="ru-RU" sz="2000" dirty="0" err="1"/>
              <a:t>web</a:t>
            </a:r>
            <a:r>
              <a:rPr lang="ru-RU" sz="2000" dirty="0"/>
              <a:t>-ресурсах ТвГТУ и его рассылку по кафедрам и персонально преподавателям.</a:t>
            </a:r>
          </a:p>
          <a:p>
            <a:pPr marL="0" indent="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120000"/>
              <a:buNone/>
            </a:pPr>
            <a:r>
              <a:rPr lang="ru-RU" sz="2000" b="1" i="1" dirty="0" smtClean="0"/>
              <a:t>Обзор размещен </a:t>
            </a:r>
            <a:r>
              <a:rPr lang="ru-RU" sz="2000" b="1" i="1" dirty="0"/>
              <a:t>на портале cdоkp.tstu.tver.ru. Организована </a:t>
            </a:r>
            <a:r>
              <a:rPr lang="ru-RU" sz="2000" b="1" i="1" dirty="0" smtClean="0"/>
              <a:t>рассылка </a:t>
            </a:r>
            <a:r>
              <a:rPr lang="ru-RU" sz="2000" b="1" i="1" dirty="0"/>
              <a:t>по кафедрам и подписчикам информационных сообщений ЦНОЭР.</a:t>
            </a:r>
          </a:p>
          <a:p>
            <a:pPr marL="0" indent="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120000"/>
              <a:buNone/>
            </a:pPr>
            <a:r>
              <a:rPr lang="ru-RU" sz="2000" dirty="0" smtClean="0"/>
              <a:t>2.1.10. </a:t>
            </a:r>
            <a:r>
              <a:rPr lang="ru-RU" sz="2000" dirty="0"/>
              <a:t>Обеспечить поддержку интерактивных электронных образовательных ресурсов (виртуальные </a:t>
            </a:r>
            <a:r>
              <a:rPr lang="ru-RU" sz="2000" dirty="0" smtClean="0"/>
              <a:t>лабораторные, практикумы </a:t>
            </a:r>
            <a:r>
              <a:rPr lang="ru-RU" sz="2000" dirty="0"/>
              <a:t>и т.п.).</a:t>
            </a:r>
          </a:p>
          <a:p>
            <a:pPr marL="0" indent="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120000"/>
              <a:buNone/>
            </a:pPr>
            <a:r>
              <a:rPr lang="ru-RU" sz="2000" b="1" i="1" dirty="0"/>
              <a:t>В ЦНОЭР организована группа разработки виртуальных </a:t>
            </a:r>
            <a:r>
              <a:rPr lang="ru-RU" sz="2000" b="1" i="1" dirty="0" smtClean="0"/>
              <a:t>практикумов </a:t>
            </a:r>
            <a:r>
              <a:rPr lang="ru-RU" sz="2000" b="1" i="1" dirty="0"/>
              <a:t>организована договорная работа с заказчиками</a:t>
            </a:r>
            <a:r>
              <a:rPr lang="ru-RU" sz="2000" b="1" i="1" dirty="0" smtClean="0"/>
              <a:t>.</a:t>
            </a:r>
            <a:endParaRPr lang="ru-RU" sz="2000" b="1" dirty="0" smtClean="0"/>
          </a:p>
        </p:txBody>
      </p:sp>
    </p:spTree>
    <p:extLst>
      <p:ext uri="{BB962C8B-B14F-4D97-AF65-F5344CB8AC3E}">
        <p14:creationId xmlns:p14="http://schemas.microsoft.com/office/powerpoint/2010/main" val="3075687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Autofit/>
          </a:bodyPr>
          <a:lstStyle/>
          <a:p>
            <a:pPr>
              <a:lnSpc>
                <a:spcPct val="70000"/>
              </a:lnSpc>
            </a:pPr>
            <a:r>
              <a:rPr lang="ru-RU" sz="3600" b="1" dirty="0" smtClean="0"/>
              <a:t>Результаты </a:t>
            </a:r>
            <a:r>
              <a:rPr lang="ru-RU" sz="3600" b="1" dirty="0"/>
              <a:t>выполнения мероприятий подпрограммы "ЭИОС ТвГТУ" в 2015 г</a:t>
            </a:r>
            <a:r>
              <a:rPr lang="ru-RU" sz="3600" b="1" dirty="0" smtClean="0"/>
              <a:t>.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556792"/>
            <a:ext cx="8640960" cy="4968552"/>
          </a:xfrm>
        </p:spPr>
        <p:txBody>
          <a:bodyPr>
            <a:noAutofit/>
          </a:bodyPr>
          <a:lstStyle/>
          <a:p>
            <a:pPr marL="0" indent="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120000"/>
              <a:buNone/>
            </a:pPr>
            <a:r>
              <a:rPr lang="ru-RU" sz="2000" b="1" dirty="0" smtClean="0"/>
              <a:t>3.1. </a:t>
            </a:r>
            <a:r>
              <a:rPr lang="ru-RU" sz="2000" b="1" dirty="0"/>
              <a:t>Поддержка преподавателей и сотрудников </a:t>
            </a:r>
          </a:p>
          <a:p>
            <a:pPr marL="0" indent="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120000"/>
              <a:buNone/>
            </a:pPr>
            <a:r>
              <a:rPr lang="ru-RU" sz="2000" dirty="0" smtClean="0"/>
              <a:t>3.1.2. </a:t>
            </a:r>
            <a:r>
              <a:rPr lang="ru-RU" sz="2000" dirty="0"/>
              <a:t>На постоянной основе проводить курсы повышения квалификации по обучению методам и технологиям применения ЭО и ДОТ (не менее 3-х циклов в год). Разработать усовершенствованную программу повышения квалификации "Среда электронного обучения </a:t>
            </a:r>
            <a:r>
              <a:rPr lang="ru-RU" sz="2000" dirty="0" err="1"/>
              <a:t>Moodle</a:t>
            </a:r>
            <a:r>
              <a:rPr lang="ru-RU" sz="2000" dirty="0"/>
              <a:t>".</a:t>
            </a:r>
          </a:p>
          <a:p>
            <a:pPr marL="0" indent="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120000"/>
              <a:buNone/>
            </a:pPr>
            <a:r>
              <a:rPr lang="ru-RU" sz="2000" b="1" i="1" dirty="0"/>
              <a:t>Курсы повышения квалификации проводятся 2 раза в год для 2-х групп. Программа обучения адаптирована к новой версии программного обеспечения и сокращенному бюджету трудозатрат.</a:t>
            </a:r>
          </a:p>
          <a:p>
            <a:pPr marL="0" indent="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120000"/>
              <a:buNone/>
            </a:pPr>
            <a:r>
              <a:rPr lang="ru-RU" sz="2000" b="1" dirty="0" smtClean="0"/>
              <a:t>5. </a:t>
            </a:r>
            <a:r>
              <a:rPr lang="ru-RU" sz="2000" b="1" dirty="0"/>
              <a:t>Общее программное обеспечение электронной информационно-образовательной среды</a:t>
            </a:r>
          </a:p>
          <a:p>
            <a:pPr marL="0" indent="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120000"/>
              <a:buNone/>
            </a:pPr>
            <a:r>
              <a:rPr lang="ru-RU" sz="2000" dirty="0" smtClean="0"/>
              <a:t>5.1.1. </a:t>
            </a:r>
            <a:r>
              <a:rPr lang="ru-RU" sz="2000" dirty="0"/>
              <a:t>Обеспечить надежное и постоянное функционирование и осуществлять сопровождение системы </a:t>
            </a:r>
            <a:r>
              <a:rPr lang="ru-RU" sz="2000" dirty="0" err="1" smtClean="0"/>
              <a:t>Moodle</a:t>
            </a:r>
            <a:r>
              <a:rPr lang="ru-RU" sz="2000" dirty="0"/>
              <a:t>.</a:t>
            </a:r>
          </a:p>
          <a:p>
            <a:pPr marL="0" indent="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120000"/>
              <a:buNone/>
            </a:pPr>
            <a:r>
              <a:rPr lang="ru-RU" sz="2000" b="1" i="1" dirty="0"/>
              <a:t>Обеспечивается в соответствие с Положением о ЦНОЭР.</a:t>
            </a:r>
          </a:p>
          <a:p>
            <a:pPr marL="0" indent="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120000"/>
              <a:buNone/>
            </a:pPr>
            <a:r>
              <a:rPr lang="ru-RU" sz="2000" dirty="0" smtClean="0"/>
              <a:t>5.2.1. </a:t>
            </a:r>
            <a:r>
              <a:rPr lang="ru-RU" sz="2000" dirty="0"/>
              <a:t>Обеспечить функционирование и сопровождение электронно-библиотечной системы университета</a:t>
            </a:r>
          </a:p>
          <a:p>
            <a:pPr marL="0" indent="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120000"/>
              <a:buNone/>
            </a:pPr>
            <a:r>
              <a:rPr lang="ru-RU" sz="2000" b="1" i="1" dirty="0"/>
              <a:t>Обеспечивается в соответствие с Положением о ЦНОЭР.</a:t>
            </a:r>
            <a:endParaRPr lang="ru-RU" sz="2000" b="1" i="1" dirty="0" smtClean="0"/>
          </a:p>
        </p:txBody>
      </p:sp>
    </p:spTree>
    <p:extLst>
      <p:ext uri="{BB962C8B-B14F-4D97-AF65-F5344CB8AC3E}">
        <p14:creationId xmlns:p14="http://schemas.microsoft.com/office/powerpoint/2010/main" val="3052556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3528392" cy="1570186"/>
          </a:xfrm>
        </p:spPr>
        <p:txBody>
          <a:bodyPr>
            <a:noAutofit/>
          </a:bodyPr>
          <a:lstStyle/>
          <a:p>
            <a:pPr algn="l">
              <a:lnSpc>
                <a:spcPct val="70000"/>
              </a:lnSpc>
            </a:pPr>
            <a:r>
              <a:rPr lang="ru-RU" sz="2800" dirty="0" smtClean="0"/>
              <a:t>Обзор общеуниверситетских компоне</a:t>
            </a:r>
            <a:r>
              <a:rPr lang="ru-RU" sz="2800" dirty="0"/>
              <a:t>н</a:t>
            </a:r>
            <a:r>
              <a:rPr lang="ru-RU" sz="2800" dirty="0" smtClean="0"/>
              <a:t>тов ЭИОС ТвГТУ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5589240"/>
            <a:ext cx="4032448" cy="792088"/>
          </a:xfrm>
        </p:spPr>
        <p:txBody>
          <a:bodyPr>
            <a:noAutofit/>
          </a:bodyPr>
          <a:lstStyle/>
          <a:p>
            <a:pPr marL="0" indent="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120000"/>
              <a:buNone/>
            </a:pPr>
            <a:r>
              <a:rPr lang="en-US" sz="3600" b="1" dirty="0" smtClean="0"/>
              <a:t>cdokp.tstu.tver.ru</a:t>
            </a:r>
            <a:endParaRPr lang="ru-RU" sz="3600" b="1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32656"/>
            <a:ext cx="4794559" cy="61926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9875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Autofit/>
          </a:bodyPr>
          <a:lstStyle/>
          <a:p>
            <a:pPr marL="0" indent="0" algn="l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</a:pPr>
            <a:r>
              <a:rPr lang="ru-RU" sz="3200" b="1" dirty="0" smtClean="0"/>
              <a:t>Новая </a:t>
            </a:r>
            <a:r>
              <a:rPr lang="ru-RU" sz="3200" b="1" dirty="0"/>
              <a:t>редакция стандарта организации СТО СМК 02.106−2013 "Учебно-методический комплекс дисциплины. Общие требования</a:t>
            </a:r>
            <a:r>
              <a:rPr lang="ru-RU" sz="3200" b="1" dirty="0" smtClean="0"/>
              <a:t>"</a:t>
            </a:r>
            <a:endParaRPr lang="ru-RU" sz="3200" b="1" dirty="0"/>
          </a:p>
        </p:txBody>
      </p:sp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395536" y="2132856"/>
            <a:ext cx="8496944" cy="3672408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120000"/>
            </a:pPr>
            <a:r>
              <a:rPr lang="ru-RU" sz="2800" dirty="0" smtClean="0"/>
              <a:t>Максимально </a:t>
            </a:r>
            <a:r>
              <a:rPr lang="ru-RU" sz="2800" dirty="0"/>
              <a:t>упрощена процедура </a:t>
            </a:r>
            <a:r>
              <a:rPr lang="ru-RU" sz="2800" dirty="0" smtClean="0"/>
              <a:t>обязательного </a:t>
            </a:r>
            <a:r>
              <a:rPr lang="ru-RU" sz="2800" dirty="0"/>
              <a:t>размещения </a:t>
            </a:r>
            <a:r>
              <a:rPr lang="ru-RU" sz="2800" dirty="0" smtClean="0"/>
              <a:t>электронных материалов УМК в БД ЭБС.</a:t>
            </a:r>
          </a:p>
          <a:p>
            <a:pPr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120000"/>
            </a:pPr>
            <a:r>
              <a:rPr lang="ru-RU" sz="2800" dirty="0" smtClean="0"/>
              <a:t>Вводится гибкая система физического расположения материалов УМК.</a:t>
            </a:r>
          </a:p>
          <a:p>
            <a:pPr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120000"/>
            </a:pPr>
            <a:r>
              <a:rPr lang="ru-RU" sz="2800" dirty="0"/>
              <a:t>Предлагается набор простых сервисов и подробных инструкций для проверки наличия материалов УМК в БД ЭБС, их корректности и актуальности, а также и возможностей доступа пользователей к ним. </a:t>
            </a: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4499992" y="5975002"/>
            <a:ext cx="4536504" cy="5503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120000"/>
              <a:buFont typeface="Arial" pitchFamily="34" charset="0"/>
              <a:buNone/>
            </a:pPr>
            <a:r>
              <a:rPr lang="en-US" sz="3600" b="1" dirty="0" smtClean="0"/>
              <a:t>cdokp.tstu.tver.ru/</a:t>
            </a:r>
            <a:r>
              <a:rPr lang="en-US" sz="3600" b="1" dirty="0" err="1" smtClean="0"/>
              <a:t>emc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57289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562074"/>
          </a:xfrm>
        </p:spPr>
        <p:txBody>
          <a:bodyPr>
            <a:noAutofit/>
          </a:bodyPr>
          <a:lstStyle/>
          <a:p>
            <a:pPr>
              <a:lnSpc>
                <a:spcPct val="70000"/>
              </a:lnSpc>
            </a:pPr>
            <a:r>
              <a:rPr lang="ru-RU" sz="3600" b="1" dirty="0" smtClean="0"/>
              <a:t>Личный </a:t>
            </a:r>
            <a:r>
              <a:rPr lang="ru-RU" sz="3600" b="1" dirty="0"/>
              <a:t>кабинет научно-педагогического работника </a:t>
            </a:r>
            <a:r>
              <a:rPr lang="ru-RU" sz="3600" b="1" dirty="0" smtClean="0"/>
              <a:t>ТвГТУ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980728"/>
            <a:ext cx="8703180" cy="792088"/>
          </a:xfrm>
        </p:spPr>
        <p:txBody>
          <a:bodyPr>
            <a:noAutofit/>
          </a:bodyPr>
          <a:lstStyle/>
          <a:p>
            <a:pPr marL="0" indent="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120000"/>
              <a:buNone/>
            </a:pPr>
            <a:r>
              <a:rPr lang="ru-RU" sz="2000" dirty="0" smtClean="0"/>
              <a:t>Разработан </a:t>
            </a:r>
            <a:r>
              <a:rPr lang="ru-RU" sz="2000" dirty="0"/>
              <a:t>прототип </a:t>
            </a:r>
            <a:r>
              <a:rPr lang="ru-RU" sz="2000" dirty="0" err="1"/>
              <a:t>web</a:t>
            </a:r>
            <a:r>
              <a:rPr lang="ru-RU" sz="2000" dirty="0"/>
              <a:t>-ресурса "Личный кабинет научно-педагогического работника ТвГТУ". Содержит сведения о показателях эффективности деятельности научно-педагогического работника университета.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6216" y="1932451"/>
            <a:ext cx="4680000" cy="3888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472" y="2513829"/>
            <a:ext cx="4680000" cy="408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7504" y="5856254"/>
            <a:ext cx="3888432" cy="8851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Aft>
                <a:spcPts val="1200"/>
              </a:spcAft>
              <a:buSzPct val="120000"/>
            </a:pPr>
            <a:r>
              <a:rPr lang="ru-RU" sz="1600" dirty="0"/>
              <a:t>Работа с </a:t>
            </a:r>
            <a:r>
              <a:rPr lang="ru-RU" sz="1600" dirty="0" smtClean="0"/>
              <a:t>ЛК предусмотрена </a:t>
            </a:r>
            <a:r>
              <a:rPr lang="ru-RU" sz="1600" dirty="0"/>
              <a:t>Положением об эффективном контракте, показателях и критериях эффективности деятельности НПР ТвГТУ.</a:t>
            </a:r>
          </a:p>
        </p:txBody>
      </p:sp>
    </p:spTree>
    <p:extLst>
      <p:ext uri="{BB962C8B-B14F-4D97-AF65-F5344CB8AC3E}">
        <p14:creationId xmlns:p14="http://schemas.microsoft.com/office/powerpoint/2010/main" val="2109203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562074"/>
          </a:xfrm>
        </p:spPr>
        <p:txBody>
          <a:bodyPr>
            <a:noAutofit/>
          </a:bodyPr>
          <a:lstStyle/>
          <a:p>
            <a:pPr>
              <a:lnSpc>
                <a:spcPct val="70000"/>
              </a:lnSpc>
            </a:pPr>
            <a:r>
              <a:rPr lang="ru-RU" sz="3600" b="1" dirty="0" smtClean="0"/>
              <a:t>Размещение </a:t>
            </a:r>
            <a:r>
              <a:rPr lang="ru-RU" sz="3600" b="1" dirty="0"/>
              <a:t>квалификационных работ в электронно-библиотечной </a:t>
            </a:r>
            <a:r>
              <a:rPr lang="ru-RU" sz="3600" b="1" dirty="0" smtClean="0"/>
              <a:t>системе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980728"/>
            <a:ext cx="8703180" cy="576064"/>
          </a:xfrm>
        </p:spPr>
        <p:txBody>
          <a:bodyPr>
            <a:noAutofit/>
          </a:bodyPr>
          <a:lstStyle/>
          <a:p>
            <a:pPr marL="0" indent="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120000"/>
              <a:buNone/>
            </a:pPr>
            <a:r>
              <a:rPr lang="ru-RU" sz="2000" dirty="0" smtClean="0"/>
              <a:t>Разработан </a:t>
            </a:r>
            <a:r>
              <a:rPr lang="ru-RU" sz="2000" dirty="0"/>
              <a:t>проект стандарта организации "Размещение квалификационных работ в электронно-библиотечной системе университета</a:t>
            </a:r>
            <a:r>
              <a:rPr lang="ru-RU" sz="2000" dirty="0" smtClean="0"/>
              <a:t>".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43489" y="5517232"/>
            <a:ext cx="353642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Aft>
                <a:spcPts val="1200"/>
              </a:spcAft>
              <a:buSzPct val="120000"/>
            </a:pPr>
            <a:r>
              <a:rPr lang="ru-RU" sz="1600" dirty="0" smtClean="0"/>
              <a:t>Приказ </a:t>
            </a:r>
            <a:r>
              <a:rPr lang="ru-RU" sz="1600" dirty="0"/>
              <a:t>МОН РФ от 29.06.2015 № 636 "Об утверждении Порядка проведения государственной итоговой аттестации по образовательным программам ВО.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472" y="2954838"/>
            <a:ext cx="4680000" cy="3354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44824"/>
            <a:ext cx="4680000" cy="3354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1364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570</TotalTime>
  <Words>827</Words>
  <Application>Microsoft Office PowerPoint</Application>
  <PresentationFormat>Экран (4:3)</PresentationFormat>
  <Paragraphs>72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Электронная информационно-образовательная среда университета: проблемы и перспективы</vt:lpstr>
      <vt:lpstr>Электронная информационно-образовательная среда (ЭИОС)</vt:lpstr>
      <vt:lpstr>Использование ЭИОС в учебном процессе</vt:lpstr>
      <vt:lpstr>Результаты выполнения мероприятий подпрограммы "ЭИОС ТвГТУ" в 2015 г.</vt:lpstr>
      <vt:lpstr>Результаты выполнения мероприятий подпрограммы "ЭИОС ТвГТУ" в 2015 г.</vt:lpstr>
      <vt:lpstr>Обзор общеуниверситетских компонентов ЭИОС ТвГТУ</vt:lpstr>
      <vt:lpstr>Новая редакция стандарта организации СТО СМК 02.106−2013 "Учебно-методический комплекс дисциплины. Общие требования"</vt:lpstr>
      <vt:lpstr>Личный кабинет научно-педагогического работника ТвГТУ</vt:lpstr>
      <vt:lpstr>Размещение квалификационных работ в электронно-библиотечной системе</vt:lpstr>
      <vt:lpstr>Проблемы внедрения ЭИОС </vt:lpstr>
      <vt:lpstr>Преимущества единой платформы ЭИОС (на примере рабочих программ дисциплин )</vt:lpstr>
      <vt:lpstr>План мероприятий на 2016 г.  (кроме регулярных мероприятий)</vt:lpstr>
      <vt:lpstr>Работы, выполняемые в ЦНОЭР</vt:lpstr>
      <vt:lpstr>Проект решения Ученого совета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и перспективы применения электронного обучения и дистанционных образовательных технологий в университете</dc:title>
  <cp:lastModifiedBy>Виктория</cp:lastModifiedBy>
  <cp:revision>64</cp:revision>
  <cp:lastPrinted>2015-11-24T15:36:54Z</cp:lastPrinted>
  <dcterms:modified xsi:type="dcterms:W3CDTF">2015-11-25T10:30:13Z</dcterms:modified>
</cp:coreProperties>
</file>